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85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78C4-CD6D-4496-B0B4-BCD732ED553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A884-287B-4457-ABC8-7316DA9C7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90D1-6CB8-4BE6-A402-16FA6F1DC723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FBB-27B2-4EF6-968F-EBA6E285BB8F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62E-B9DE-4AEA-AA9B-DD3EEFAC2866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7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6B68-2D5B-4EFC-927E-856B9C6C475E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86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EB8E-A4FD-4DC5-AAAC-EC2BEB835993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87A-A2E0-48FB-8464-AE2CA7F54AEF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1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1718-73F3-43A3-ABA1-0ECDDBF6C7FA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64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E39C-75B1-4CAF-B2BB-AA27047EC5FC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5DBE-F51B-479A-9FDD-C629FEAE0A50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9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537-2187-4D0E-945A-FFB8E948A498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827-004E-4C47-9DC1-69CE1ADAFCE5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EDAE-37FD-4E4C-9668-054783E70F17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0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A54D-7E70-4593-BAED-01FD81147C9A}" type="datetime1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C4E4-B3BC-450F-A47D-E27302C43B8C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0C50-0046-4AED-A48A-D54E9AF1D916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0332-C8EA-436C-AE9B-2E17DA115BDC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980-78D0-4109-874F-9908BA0CA670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907378-6DC8-4413-AFD5-E494EABFCE9F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90D3-6ABA-4690-952B-C426435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05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1D10-FD5D-4939-AB5D-56A8254AA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Root Finding 2: Newton’s Method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D06FA-B934-4C59-B978-4382BC4B0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99621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Bisection method and FPI were both </a:t>
                </a:r>
                <a:r>
                  <a:rPr lang="en-US" b="1" i="1" dirty="0"/>
                  <a:t>linearly convergent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convergence is considered linear if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convergence is linear with rate S.</a:t>
                </a:r>
              </a:p>
              <a:p>
                <a:r>
                  <a:rPr lang="en-US" dirty="0"/>
                  <a:t>Newton’s Method is </a:t>
                </a:r>
                <a:r>
                  <a:rPr lang="en-US" b="1" i="1" dirty="0"/>
                  <a:t>quadratically convergent.</a:t>
                </a:r>
              </a:p>
              <a:p>
                <a:r>
                  <a:rPr lang="en-US" dirty="0"/>
                  <a:t>The convergence is considered quadratic if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Quadratic convergence means we have a doubling of the correct decimal places at every iteration.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Convergence of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twice continuously differentiable,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</m:t>
                    </m:r>
                  </m:oMath>
                </a14:m>
                <a:r>
                  <a:rPr lang="en-US" dirty="0"/>
                  <a:t> then Newton’s method is locally quadratically convergent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Proving this is relatively straightforward and you should convince yourself of this fact. </a:t>
                </a:r>
              </a:p>
              <a:p>
                <a:r>
                  <a:rPr lang="en-US" dirty="0"/>
                  <a:t>At every iteration the error is given by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3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different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error at each step for the bisection method is,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error at each step for FPI is,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The </a:t>
                </a:r>
                <a:r>
                  <a:rPr lang="en-US" dirty="0"/>
                  <a:t>error at each step for Newton’s Method is,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For Newton’s Method, once the error goes below 1, the convergence is very rapid and relatively independent of 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Convergence of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Newton’s Method is not ALWAYS </a:t>
                </a:r>
                <a:r>
                  <a:rPr lang="en-US" dirty="0" err="1"/>
                  <a:t>quadratically</a:t>
                </a:r>
                <a:r>
                  <a:rPr lang="en-US" dirty="0"/>
                  <a:t> convergent. </a:t>
                </a:r>
              </a:p>
              <a:p>
                <a:r>
                  <a:rPr lang="en-US" dirty="0"/>
                  <a:t>Ex.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What is Newton’s Method in this example?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 simply divide by two at every iteration.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Convergence of Newton’s Method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error formula for this example?</a:t>
                </a:r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our error formula is simply,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is just liner convergence.</a:t>
                </a:r>
              </a:p>
              <a:p>
                <a:r>
                  <a:rPr lang="en-US" dirty="0"/>
                  <a:t>This slower convergence holds whenever we apply Newton’s Method to a function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error formula for functions of this form is easy enough to get,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Why does Newton’s Method have such poor performance in these examples?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 of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previous example exhibited a multiple root.</a:t>
                </a:r>
              </a:p>
              <a:p>
                <a:r>
                  <a:rPr lang="en-US" dirty="0"/>
                  <a:t>At a multiple root,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needed that first derivative to be nonzero to prove the quadratic convergence.</a:t>
                </a:r>
              </a:p>
              <a:p>
                <a:r>
                  <a:rPr lang="en-US" dirty="0"/>
                  <a:t>Higher order roots have higher order derivatives that are nonzero.</a:t>
                </a:r>
              </a:p>
              <a:p>
                <a:r>
                  <a:rPr lang="en-US" dirty="0"/>
                  <a:t>A root of order m has,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error formula for linear convergence in Newton’s method holds if the function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times differentiable function with a root of multiplicity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Modified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modify Newton’s Method to perform better when there are multiple roots of a function. </a:t>
                </a:r>
              </a:p>
              <a:p>
                <a:r>
                  <a:rPr lang="en-US" dirty="0"/>
                  <a:t>We can even restore the full quadratic convergence!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time differentiable function with a root of multiplicity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the Modified Newton’s Method 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If we can recognize that a function has a multiple root, we can switch to using the Modified Newton’s Method and still retain the quadratic convergence.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Newton’s Method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look at an example.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is easy to see that this function has a root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multiplicity of that root?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𝑥𝑠𝑖𝑛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first two derivatives are 0 at the root while the third is not.</a:t>
                </a:r>
              </a:p>
              <a:p>
                <a:r>
                  <a:rPr lang="en-US" dirty="0"/>
                  <a:t>Thus, this is a triple root.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Newton’s Method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After 5 iterations we have a correct estimate up to 8 decimal places.</a:t>
                </a:r>
              </a:p>
              <a:p>
                <a:r>
                  <a:rPr lang="en-US" dirty="0"/>
                  <a:t>We will not get better than this.</a:t>
                </a:r>
              </a:p>
              <a:p>
                <a:r>
                  <a:rPr lang="en-US" dirty="0"/>
                  <a:t>Why does this not go all the way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84" y="3933469"/>
            <a:ext cx="3390900" cy="251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CB34D-AC69-85B4-18C5-804400C34F9C}"/>
              </a:ext>
            </a:extLst>
          </p:cNvPr>
          <p:cNvSpPr txBox="1"/>
          <p:nvPr/>
        </p:nvSpPr>
        <p:spPr>
          <a:xfrm>
            <a:off x="11190739" y="6448069"/>
            <a:ext cx="878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229809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very rare to get an algorithm to find an answer within machine epsilon of the analytic answer. </a:t>
                </a:r>
              </a:p>
              <a:p>
                <a:r>
                  <a:rPr lang="en-US" dirty="0"/>
                  <a:t>This is caused by the two types of error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Forward error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Backward error</a:t>
                </a:r>
              </a:p>
              <a:p>
                <a:r>
                  <a:rPr lang="en-US" dirty="0"/>
                  <a:t>For root finding, the backward error in our approximation of the root.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𝑎𝑝𝑝𝑟𝑜𝑥</m:t>
                        </m:r>
                      </m:sub>
                    </m:sSub>
                  </m:oMath>
                </a14:m>
                <a:r>
                  <a:rPr lang="en-US" dirty="0"/>
                  <a:t>,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𝑎𝑝𝑝𝑟𝑜𝑥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forward error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𝑎𝑝𝑝𝑟𝑜𝑥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Why do they have these names?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6B58-22A4-453F-8F30-89862A40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00F2-94EC-4229-8C26-505D1F59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36114"/>
          </a:xfrm>
        </p:spPr>
        <p:txBody>
          <a:bodyPr>
            <a:normAutofit/>
          </a:bodyPr>
          <a:lstStyle/>
          <a:p>
            <a:r>
              <a:rPr lang="en-US" dirty="0"/>
              <a:t>Last class we discussed the bisection method and the fixed-point iteration method.</a:t>
            </a:r>
          </a:p>
          <a:p>
            <a:r>
              <a:rPr lang="en-US" dirty="0"/>
              <a:t>The bisection method was sure to converge but only linearly.</a:t>
            </a:r>
          </a:p>
          <a:p>
            <a:r>
              <a:rPr lang="en-US" dirty="0"/>
              <a:t>The FPI method is locally convergent if the slope at the fixed point is less than one.</a:t>
            </a:r>
          </a:p>
          <a:p>
            <a:pPr lvl="1"/>
            <a:r>
              <a:rPr lang="en-US" dirty="0"/>
              <a:t>It is also only linearly convergent.</a:t>
            </a:r>
          </a:p>
          <a:p>
            <a:pPr lvl="1"/>
            <a:r>
              <a:rPr lang="en-US" dirty="0"/>
              <a:t>Any root finding problem can be rewritten as a fixed point problem.</a:t>
            </a:r>
          </a:p>
          <a:p>
            <a:r>
              <a:rPr lang="en-US" dirty="0"/>
              <a:t>Neither of these methods should be your first choice for finding a root of an equation.</a:t>
            </a:r>
          </a:p>
          <a:p>
            <a:r>
              <a:rPr lang="en-US" dirty="0"/>
              <a:t>Much better methods exist.</a:t>
            </a:r>
          </a:p>
          <a:p>
            <a:r>
              <a:rPr lang="en-US" dirty="0"/>
              <a:t>Such 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4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and Backward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30930"/>
            <a:ext cx="8946541" cy="4195481"/>
          </a:xfrm>
        </p:spPr>
        <p:txBody>
          <a:bodyPr/>
          <a:lstStyle/>
          <a:p>
            <a:r>
              <a:rPr lang="en-US" dirty="0"/>
              <a:t>The types of error are named in this way because of how we approach the problem at hand.</a:t>
            </a:r>
          </a:p>
          <a:p>
            <a:r>
              <a:rPr lang="en-US" dirty="0"/>
              <a:t>We wish to solve an equation by finding a value we can plug into a function so it returns 0.</a:t>
            </a:r>
          </a:p>
          <a:p>
            <a:r>
              <a:rPr lang="en-US" dirty="0"/>
              <a:t>The problem has an input which we perform actions on to yield an output.</a:t>
            </a:r>
          </a:p>
          <a:p>
            <a:r>
              <a:rPr lang="en-US" dirty="0"/>
              <a:t>The input is the function itself and the output is the approximate root of that function.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15699" y="5087638"/>
            <a:ext cx="1045029" cy="8250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1972" y="5087637"/>
            <a:ext cx="1045029" cy="8250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1550" y="4941540"/>
            <a:ext cx="1369529" cy="1117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Actions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87609" y="5369522"/>
            <a:ext cx="708144" cy="22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07453" y="5390144"/>
            <a:ext cx="708144" cy="22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and Backward Error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3934" y="2534470"/>
                <a:ext cx="8946541" cy="4195481"/>
              </a:xfrm>
            </p:spPr>
            <p:txBody>
              <a:bodyPr/>
              <a:lstStyle/>
              <a:p>
                <a:r>
                  <a:rPr lang="en-US" dirty="0"/>
                  <a:t>Error can occur on the input or on the output.</a:t>
                </a:r>
              </a:p>
              <a:p>
                <a:r>
                  <a:rPr lang="en-US" dirty="0"/>
                  <a:t>The error on the left is the “backward” error and is the amount we need to change the </a:t>
                </a:r>
                <a:r>
                  <a:rPr lang="en-US" b="1" i="1" dirty="0"/>
                  <a:t>function</a:t>
                </a:r>
                <a:r>
                  <a:rPr lang="en-US" dirty="0"/>
                  <a:t> to make our answer correct.</a:t>
                </a:r>
              </a:p>
              <a:p>
                <a:r>
                  <a:rPr lang="en-US" dirty="0"/>
                  <a:t>The error on the right is the “forward” error and is the amount we need to change our </a:t>
                </a:r>
                <a:r>
                  <a:rPr lang="en-US" b="1" i="1" dirty="0"/>
                  <a:t>solution</a:t>
                </a:r>
                <a:r>
                  <a:rPr lang="en-US" dirty="0"/>
                  <a:t> to make our answer correct.</a:t>
                </a:r>
              </a:p>
              <a:p>
                <a:r>
                  <a:rPr lang="en-US" dirty="0"/>
                  <a:t>Backward error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𝑎𝑝𝑝𝑟𝑜𝑥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Forward error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𝑎𝑝𝑝𝑟𝑜𝑥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what’s limiting us here?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3934" y="2534470"/>
                <a:ext cx="8946541" cy="4195481"/>
              </a:xfrm>
              <a:blipFill>
                <a:blip r:embed="rId2"/>
                <a:stretch>
                  <a:fillRect l="-272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20687" y="1640406"/>
            <a:ext cx="1175657" cy="8250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7588" y="1640405"/>
            <a:ext cx="1045029" cy="8250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7166" y="1494308"/>
            <a:ext cx="1369529" cy="1117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Solving Method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623225" y="1922290"/>
            <a:ext cx="708144" cy="22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143069" y="1942912"/>
            <a:ext cx="708144" cy="22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0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look at a multiple root.</a:t>
                </a:r>
              </a:p>
              <a:p>
                <a:r>
                  <a:rPr lang="en-US" dirty="0"/>
                  <a:t>The backward error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computer can calculate the function very close to 0.</a:t>
                </a:r>
              </a:p>
              <a:p>
                <a:r>
                  <a:rPr lang="en-US" dirty="0"/>
                  <a:t>The forward error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 are many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that evaluate to machine 0.</a:t>
                </a:r>
              </a:p>
              <a:p>
                <a:r>
                  <a:rPr lang="en-US" dirty="0"/>
                  <a:t>The computer sees all of these as being potential answers.</a:t>
                </a:r>
              </a:p>
              <a:p>
                <a:r>
                  <a:rPr lang="en-US" dirty="0"/>
                  <a:t>This is a general feature of multiple roots.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386" y="1402538"/>
            <a:ext cx="2534844" cy="248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947" y="3980452"/>
            <a:ext cx="3184646" cy="26552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4BA1-3CF0-CAD7-5DC3-33DC37A225CF}"/>
              </a:ext>
            </a:extLst>
          </p:cNvPr>
          <p:cNvSpPr txBox="1"/>
          <p:nvPr/>
        </p:nvSpPr>
        <p:spPr>
          <a:xfrm>
            <a:off x="7652442" y="6405282"/>
            <a:ext cx="878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3694719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6032-5F59-4454-93D7-86B909A6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C6DF1-1889-40DF-80D7-66BBCEDBE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This is an example of a larger topic in mathematics, the Condition Number.</a:t>
                </a:r>
              </a:p>
              <a:p>
                <a:r>
                  <a:rPr lang="en-US" dirty="0"/>
                  <a:t>The condition number is a measure of how “ill-posed” a problem is.</a:t>
                </a:r>
              </a:p>
              <a:p>
                <a:r>
                  <a:rPr lang="en-US" dirty="0"/>
                  <a:t>That is, how sensitive is the problem to changes in the input.</a:t>
                </a:r>
              </a:p>
              <a:p>
                <a:r>
                  <a:rPr lang="en-US" dirty="0"/>
                  <a:t>For root finding, the condition number is,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When the slope is small, the problem is</a:t>
                </a:r>
              </a:p>
              <a:p>
                <a:pPr marL="457200" lvl="1" indent="0">
                  <a:buNone/>
                </a:pPr>
                <a:r>
                  <a:rPr lang="en-US" dirty="0"/>
                  <a:t>ill-conditioned.</a:t>
                </a:r>
              </a:p>
              <a:p>
                <a:r>
                  <a:rPr lang="en-US" dirty="0"/>
                  <a:t>Small changes to the input can cause </a:t>
                </a:r>
              </a:p>
              <a:p>
                <a:pPr marL="457200" lvl="1" indent="0">
                  <a:buNone/>
                </a:pPr>
                <a:r>
                  <a:rPr lang="en-US" dirty="0"/>
                  <a:t>large errors.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C6DF1-1889-40DF-80D7-66BBCEDBE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99FC6-D8A8-41E8-B553-A7A9570F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14AA1-39AE-42B9-9BD4-9B6415486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7" y="3673343"/>
            <a:ext cx="5567363" cy="2242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B7D0A-34BA-9735-2F4A-5713D872DCAA}"/>
              </a:ext>
            </a:extLst>
          </p:cNvPr>
          <p:cNvSpPr txBox="1"/>
          <p:nvPr/>
        </p:nvSpPr>
        <p:spPr>
          <a:xfrm>
            <a:off x="10973157" y="5985561"/>
            <a:ext cx="1395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Hoffman</a:t>
            </a:r>
          </a:p>
        </p:txBody>
      </p:sp>
    </p:spTree>
    <p:extLst>
      <p:ext uri="{BB962C8B-B14F-4D97-AF65-F5344CB8AC3E}">
        <p14:creationId xmlns:p14="http://schemas.microsoft.com/office/powerpoint/2010/main" val="41228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0DB7-3898-4936-8580-15E986B7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 Number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8D3F-58FB-44A8-90AB-EE3A146A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condition number is inherent to a given problem.</a:t>
            </a:r>
          </a:p>
          <a:p>
            <a:r>
              <a:rPr lang="en-US" dirty="0"/>
              <a:t>A large condition number means that any small perturbation of your input can cause large errors on your output.</a:t>
            </a:r>
          </a:p>
          <a:p>
            <a:r>
              <a:rPr lang="en-US" dirty="0"/>
              <a:t>This will come up again and again.</a:t>
            </a:r>
          </a:p>
          <a:p>
            <a:r>
              <a:rPr lang="en-US" dirty="0"/>
              <a:t>You often hear this discussed in reference to the condition number of a matrix.</a:t>
            </a:r>
          </a:p>
          <a:p>
            <a:pPr lvl="1"/>
            <a:r>
              <a:rPr lang="en-US" dirty="0"/>
              <a:t>We’ll get to that!</a:t>
            </a:r>
          </a:p>
          <a:p>
            <a:r>
              <a:rPr lang="en-US" dirty="0"/>
              <a:t>We need to keep in mind for now that sometimes a good solution can NOT be found through </a:t>
            </a:r>
            <a:r>
              <a:rPr lang="en-US"/>
              <a:t>no fault of our own.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3B3F2-B9A5-4749-B004-8EF3B8AF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Newton’s Method can 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times when Newton’s Method fails to converge.</a:t>
                </a:r>
              </a:p>
              <a:p>
                <a:r>
                  <a:rPr lang="en-US" dirty="0"/>
                  <a:t>For example, Newton’s Method can get stuck in a loop.</a:t>
                </a:r>
              </a:p>
              <a:p>
                <a:r>
                  <a:rPr lang="en-US" dirty="0"/>
                  <a:t>Here is Newton’s Method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we initialize at a fixed point, we enter a loop.</a:t>
                </a:r>
              </a:p>
              <a:p>
                <a:r>
                  <a:rPr lang="en-US" dirty="0"/>
                  <a:t>This will never converge!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319" y="3384171"/>
            <a:ext cx="4244696" cy="31945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3C7C0-037D-FF7E-1AC5-88B216118E0C}"/>
              </a:ext>
            </a:extLst>
          </p:cNvPr>
          <p:cNvSpPr txBox="1"/>
          <p:nvPr/>
        </p:nvSpPr>
        <p:spPr>
          <a:xfrm>
            <a:off x="6906484" y="6448069"/>
            <a:ext cx="878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Levy</a:t>
            </a:r>
          </a:p>
        </p:txBody>
      </p:sp>
    </p:spTree>
    <p:extLst>
      <p:ext uri="{BB962C8B-B14F-4D97-AF65-F5344CB8AC3E}">
        <p14:creationId xmlns:p14="http://schemas.microsoft.com/office/powerpoint/2010/main" val="2614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ways it can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derivative goes to 0 at any point, it fails.</a:t>
            </a:r>
          </a:p>
          <a:p>
            <a:r>
              <a:rPr lang="en-US" dirty="0"/>
              <a:t>If the derivative at the root does not exist, it fails.</a:t>
            </a:r>
          </a:p>
          <a:p>
            <a:r>
              <a:rPr lang="en-US" dirty="0"/>
              <a:t>If the derivative is discontinuous, it fails.</a:t>
            </a:r>
          </a:p>
          <a:p>
            <a:r>
              <a:rPr lang="en-US" dirty="0"/>
              <a:t>There are examples where Newton’s Method diverges to infinity.</a:t>
            </a:r>
          </a:p>
          <a:p>
            <a:pPr lvl="1"/>
            <a:r>
              <a:rPr lang="en-US" dirty="0"/>
              <a:t>Well, really overflows, not infinity.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2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the derivative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Newton’s Method is typical very fast and reliable.</a:t>
            </a:r>
          </a:p>
          <a:p>
            <a:pPr lvl="1"/>
            <a:r>
              <a:rPr lang="en-US" dirty="0"/>
              <a:t>Fast in that it requires few steps to converge.</a:t>
            </a:r>
          </a:p>
          <a:p>
            <a:r>
              <a:rPr lang="en-US" dirty="0"/>
              <a:t>However, this comes at the price of needing to calculate the derivative of the function at every step.</a:t>
            </a:r>
          </a:p>
          <a:p>
            <a:r>
              <a:rPr lang="en-US" dirty="0"/>
              <a:t>Sometimes calculating the derivative is very time consuming.</a:t>
            </a:r>
          </a:p>
          <a:p>
            <a:pPr lvl="1"/>
            <a:r>
              <a:rPr lang="en-US" dirty="0"/>
              <a:t>Not all derivatives have easily obtained analytic derivatives.</a:t>
            </a:r>
          </a:p>
          <a:p>
            <a:r>
              <a:rPr lang="en-US" dirty="0"/>
              <a:t>Sometimes we don’t even have a derivative to work with!</a:t>
            </a:r>
          </a:p>
          <a:p>
            <a:pPr lvl="1"/>
            <a:r>
              <a:rPr lang="en-US" dirty="0"/>
              <a:t>Sometimes we don’t have an explicit function but rather a series of data points. </a:t>
            </a:r>
          </a:p>
          <a:p>
            <a:r>
              <a:rPr lang="en-US" dirty="0"/>
              <a:t>To assuage these issues, we sometimes use an approximation of the derivative.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4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Secant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obvious way to approximate the derivative is to use a secant line.</a:t>
                </a:r>
              </a:p>
              <a:p>
                <a:r>
                  <a:rPr lang="en-US" dirty="0"/>
                  <a:t>This is just the difference quotient from </a:t>
                </a:r>
                <a:r>
                  <a:rPr lang="en-US" dirty="0" err="1"/>
                  <a:t>Calc</a:t>
                </a:r>
                <a:r>
                  <a:rPr lang="en-US" dirty="0"/>
                  <a:t> 1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start this method, we need </a:t>
                </a:r>
                <a:r>
                  <a:rPr lang="en-US" b="1" i="1" dirty="0"/>
                  <a:t>two </a:t>
                </a:r>
                <a:r>
                  <a:rPr lang="en-US" dirty="0"/>
                  <a:t>initial points to form the secant line.</a:t>
                </a:r>
              </a:p>
              <a:p>
                <a:r>
                  <a:rPr lang="en-US" dirty="0"/>
                  <a:t>Now, instead of using the tangent line to find an x-intercept, we use the secant line.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6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Secant Method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just replace the derivative in Newton’s Method with the difference quotient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166A-219E-4526-B066-4DEB8425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02D3-834E-41EB-A0C6-13805F134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Newton did not actually use the method we will be discussing today.</a:t>
            </a:r>
          </a:p>
          <a:p>
            <a:r>
              <a:rPr lang="en-US" dirty="0"/>
              <a:t>It is sometimes called the Newton-Raphson method.</a:t>
            </a:r>
          </a:p>
          <a:p>
            <a:r>
              <a:rPr lang="en-US" dirty="0"/>
              <a:t>Raphson also did not give the method in the form we use today.</a:t>
            </a:r>
          </a:p>
          <a:p>
            <a:r>
              <a:rPr lang="en-US" dirty="0"/>
              <a:t>It seems the method in the form we’ll discuss today was first given by Thomas Simpson, of Simpson’s Rule fame.</a:t>
            </a:r>
          </a:p>
          <a:p>
            <a:pPr lvl="1"/>
            <a:r>
              <a:rPr lang="en-US" dirty="0"/>
              <a:t>Simpson did not come up with Simpson’s Rule either…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0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Secant Method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512887"/>
              </a:xfrm>
            </p:spPr>
            <p:txBody>
              <a:bodyPr/>
              <a:lstStyle/>
              <a:p>
                <a:r>
                  <a:rPr lang="en-US" dirty="0"/>
                  <a:t>Assuming the method converges and that the derivative at the root is nonzero and that the root is simple, the error at every iteration is approximated by,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can further be shown that the error is approximated by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≈1.62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golden ratio!</a:t>
                </a:r>
              </a:p>
              <a:p>
                <a:r>
                  <a:rPr lang="en-US" dirty="0"/>
                  <a:t>This order of convergence is between linear and quadratic.</a:t>
                </a:r>
              </a:p>
              <a:p>
                <a:r>
                  <a:rPr lang="en-US" dirty="0"/>
                  <a:t>We call it </a:t>
                </a:r>
                <a:r>
                  <a:rPr lang="en-US" dirty="0" err="1"/>
                  <a:t>superlinear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512887"/>
              </a:xfrm>
              <a:blipFill>
                <a:blip r:embed="rId2"/>
                <a:stretch>
                  <a:fillRect l="-341" t="-811" r="-545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827E-2AD1-42DB-A5E9-0C8938BC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0C66B-C1CA-4E4D-88DD-2CC4BB07A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Newton’s Method takes an initial guess,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of a root.</a:t>
                </a:r>
              </a:p>
              <a:p>
                <a:r>
                  <a:rPr lang="en-US" dirty="0"/>
                  <a:t>A tangent line of the function at this point is drawn.</a:t>
                </a:r>
              </a:p>
              <a:p>
                <a:r>
                  <a:rPr lang="en-US" dirty="0"/>
                  <a:t>Where that tangent line intersects the x-axis becomes our next guess for the root,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Another tangent is drawn and the crossing with the x-axis is found.</a:t>
                </a:r>
              </a:p>
              <a:p>
                <a:r>
                  <a:rPr lang="en-US" dirty="0"/>
                  <a:t>This again becomes our new guess.</a:t>
                </a:r>
              </a:p>
              <a:p>
                <a:r>
                  <a:rPr lang="en-US" dirty="0"/>
                  <a:t>The process is iterated over.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0C66B-C1CA-4E4D-88DD-2CC4BB07A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73FB-A8A8-4097-8EB3-DD146559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 Graphically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50064350-6872-4252-9505-704EE3640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36" y="1588169"/>
            <a:ext cx="6933932" cy="49454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3309B-DD05-A6C0-1709-1F39184B63DE}"/>
              </a:ext>
            </a:extLst>
          </p:cNvPr>
          <p:cNvSpPr txBox="1"/>
          <p:nvPr/>
        </p:nvSpPr>
        <p:spPr>
          <a:xfrm>
            <a:off x="5613490" y="1530082"/>
            <a:ext cx="3898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https://commons.wikimedia.org/wiki/File:NewtonIteration_Ani.gif</a:t>
            </a:r>
          </a:p>
        </p:txBody>
      </p:sp>
    </p:spTree>
    <p:extLst>
      <p:ext uri="{BB962C8B-B14F-4D97-AF65-F5344CB8AC3E}">
        <p14:creationId xmlns:p14="http://schemas.microsoft.com/office/powerpoint/2010/main" val="25518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DC89-E531-4EE3-955D-0D9B1B6B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add a little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AE38E-CB58-4171-8896-CCA60F156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With the initial guess of,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we can get the slope of the function at that point,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Now we need a way to calculate the y-intercept.</a:t>
                </a:r>
              </a:p>
              <a:p>
                <a:r>
                  <a:rPr lang="en-US" dirty="0"/>
                  <a:t>The point-slope equation of a line tells 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 x-intercept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b="0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AE38E-CB58-4171-8896-CCA60F156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8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99B0-AD56-4503-A9B8-712FD0EA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E3075-8EDE-4173-9B69-BAF93B077A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</m:t>
                    </m:r>
                  </m:oMath>
                </a14:m>
                <a:r>
                  <a:rPr lang="en-US" dirty="0"/>
                  <a:t>	%Initial guess</a:t>
                </a:r>
              </a:p>
              <a:p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end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E3075-8EDE-4173-9B69-BAF93B077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1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need the derivative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update equation is thus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Let’s start with an initial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=−0.7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−0.7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−0.7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−0.7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−0.7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0.1271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9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Method Example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few iterations are on the right.</a:t>
            </a:r>
          </a:p>
          <a:p>
            <a:r>
              <a:rPr lang="en-US" dirty="0"/>
              <a:t>After only 6 steps we have an answer correct up to 8 decimal places.</a:t>
            </a:r>
          </a:p>
          <a:p>
            <a:r>
              <a:rPr lang="en-US" dirty="0"/>
              <a:t>The square of the error at one step is proportional to the square of the error at the previous step.</a:t>
            </a:r>
          </a:p>
          <a:p>
            <a:r>
              <a:rPr lang="en-US" dirty="0"/>
              <a:t>This is called quadratic convergence.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663" y="3798835"/>
            <a:ext cx="5108660" cy="29170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0D3-6ABA-4690-952B-C42643564C8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A908D-2D16-8DFA-4581-21185483931E}"/>
              </a:ext>
            </a:extLst>
          </p:cNvPr>
          <p:cNvSpPr txBox="1"/>
          <p:nvPr/>
        </p:nvSpPr>
        <p:spPr>
          <a:xfrm>
            <a:off x="5783537" y="6346509"/>
            <a:ext cx="878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2863020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3330</TotalTime>
  <Words>2094</Words>
  <Application>Microsoft Office PowerPoint</Application>
  <PresentationFormat>Widescreen</PresentationFormat>
  <Paragraphs>256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Wingdings 3</vt:lpstr>
      <vt:lpstr>Ion</vt:lpstr>
      <vt:lpstr>Root Finding 2: Newton’s Method </vt:lpstr>
      <vt:lpstr>Summary of Last Class</vt:lpstr>
      <vt:lpstr>Newton’s Method </vt:lpstr>
      <vt:lpstr>Newton’s Method Outline</vt:lpstr>
      <vt:lpstr>Newton’s Method Graphically</vt:lpstr>
      <vt:lpstr>Let’s add a little math</vt:lpstr>
      <vt:lpstr>Newton’s Method Algorithm</vt:lpstr>
      <vt:lpstr>Newton’s Method Example</vt:lpstr>
      <vt:lpstr>Newton’s Method Example Contd</vt:lpstr>
      <vt:lpstr>Rates of Convergence</vt:lpstr>
      <vt:lpstr>Quadratic Convergence of Newton’s Method</vt:lpstr>
      <vt:lpstr>Comparing the different methods</vt:lpstr>
      <vt:lpstr>Linear Convergence of Newton’s Method</vt:lpstr>
      <vt:lpstr>Linear Convergence of Newton’s Method Contd</vt:lpstr>
      <vt:lpstr>Multiplicity of Roots</vt:lpstr>
      <vt:lpstr>The Modified Newton’s Method</vt:lpstr>
      <vt:lpstr>Modified Newton’s Method Example</vt:lpstr>
      <vt:lpstr>Modified Newton’s Method Example Contd</vt:lpstr>
      <vt:lpstr>Types of Error</vt:lpstr>
      <vt:lpstr>Forward and Backward Error</vt:lpstr>
      <vt:lpstr>Forward and Backward Error Contd</vt:lpstr>
      <vt:lpstr>Let’s look at an example</vt:lpstr>
      <vt:lpstr>The Condition Number</vt:lpstr>
      <vt:lpstr>The Condition Number Contd</vt:lpstr>
      <vt:lpstr>Other ways Newton’s Method can fail</vt:lpstr>
      <vt:lpstr>Even more ways it can fail</vt:lpstr>
      <vt:lpstr>Issues with the derivative</vt:lpstr>
      <vt:lpstr>The Secant Method</vt:lpstr>
      <vt:lpstr>The Secant Method Algorithm</vt:lpstr>
      <vt:lpstr>The Secant Method 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Finding 2: Newton’s Method </dc:title>
  <dc:creator>Christopher Moakler</dc:creator>
  <cp:lastModifiedBy>Christopher John Moakler</cp:lastModifiedBy>
  <cp:revision>25</cp:revision>
  <dcterms:created xsi:type="dcterms:W3CDTF">2022-02-03T02:58:04Z</dcterms:created>
  <dcterms:modified xsi:type="dcterms:W3CDTF">2022-11-14T20:29:13Z</dcterms:modified>
</cp:coreProperties>
</file>